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94"/>
  </p:normalViewPr>
  <p:slideViewPr>
    <p:cSldViewPr snapToGrid="0">
      <p:cViewPr varScale="1">
        <p:scale>
          <a:sx n="156" d="100"/>
          <a:sy n="156" d="100"/>
        </p:scale>
        <p:origin x="3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f7610d96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f7610d96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570e0371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570e0371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570e03716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570e03716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570e0371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570e0371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570e0371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570e0371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f7610d96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f7610d96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f7610d96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f7610d96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f7610d96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f7610d96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f7610d96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f7610d96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033f1d4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033f1d4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570e03716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570e03716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3BF71A2-1CD2-9F61-D6C1-95C62B9A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f7610d96f_0_55:notes">
            <a:extLst>
              <a:ext uri="{FF2B5EF4-FFF2-40B4-BE49-F238E27FC236}">
                <a16:creationId xmlns:a16="http://schemas.microsoft.com/office/drawing/2014/main" id="{251BBEA4-A6E7-7189-6CB0-A58732A5C2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f7610d96f_0_55:notes">
            <a:extLst>
              <a:ext uri="{FF2B5EF4-FFF2-40B4-BE49-F238E27FC236}">
                <a16:creationId xmlns:a16="http://schemas.microsoft.com/office/drawing/2014/main" id="{9CA06BE0-32B7-2111-D2D5-44DE9A7A7F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427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570e037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570e037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570e03716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570e03716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f7610d96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f7610d96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033f1d4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033f1d4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033f1d4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033f1d4b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033f1d4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033f1d4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033f1d4b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033f1d4b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f7610d96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f7610d96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570e0371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570e0371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570e0371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570e0371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f7610d96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f7610d96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570e0371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570e0371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033f1d4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033f1d4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570e03716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570e03716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033f1d4b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033f1d4b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f7610d96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f7610d96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f7610d96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f7610d96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f7610d96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f7610d96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f7610d96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f7610d96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f7610d96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f7610d96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f7610d96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f7610d96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f7610d96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f7610d96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f7610d96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f7610d96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f7610d96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f7610d96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570e0371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570e03716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570e0371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570e03716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456845" y="1203386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228600" algn="l" rtl="0">
              <a:spcBef>
                <a:spcPts val="800"/>
              </a:spcBef>
              <a:spcAft>
                <a:spcPts val="80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for Nature and Conservation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Bobcat STEM Academy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456850" y="1203375"/>
            <a:ext cx="45900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groups organisms by 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ranks</a:t>
            </a:r>
            <a:r>
              <a:rPr lang="en" dirty="0"/>
              <a:t>, which are like a series of nested boxes (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taxa</a:t>
            </a:r>
            <a:r>
              <a:rPr lang="en" dirty="0"/>
              <a:t>) that decrease in size (encompassing fewer individual organisms) as you get more specific.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Every organism belongs to a species, every species to a genus, every genus to a family, and so on up the hierarchy.</a:t>
            </a:r>
            <a:endParaRPr dirty="0"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(Linnaean) taxonomy</a:t>
            </a:r>
            <a:endParaRPr/>
          </a:p>
        </p:txBody>
      </p:sp>
      <p:pic>
        <p:nvPicPr>
          <p:cNvPr id="123" name="Google Shape;123;p22" descr="taxonomic syste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9900" y="1063673"/>
            <a:ext cx="4004100" cy="36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Binomials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456850" y="1203375"/>
            <a:ext cx="28407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smallest two taxa, “genus” and “species”, are the ones that make up the scientific name.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You have to use both: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i="1"/>
              <a:t>Ursus americanus</a:t>
            </a:r>
            <a:endParaRPr i="1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552" y="0"/>
            <a:ext cx="58464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456845" y="1203386"/>
            <a:ext cx="82287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Genus name typically applies to several species:</a:t>
            </a:r>
            <a:endParaRPr dirty="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Canis</a:t>
            </a:r>
            <a:r>
              <a:rPr lang="en" dirty="0"/>
              <a:t>, genus of </a:t>
            </a:r>
            <a:r>
              <a:rPr lang="en" dirty="0">
                <a:solidFill>
                  <a:schemeClr val="lt1"/>
                </a:solidFill>
              </a:rPr>
              <a:t>dogs/wolves/etc.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Canis lupus</a:t>
            </a:r>
            <a:r>
              <a:rPr lang="en" dirty="0"/>
              <a:t> (wolves and domestic dogs)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C. latrans</a:t>
            </a:r>
            <a:r>
              <a:rPr lang="en" dirty="0"/>
              <a:t> (coyotes)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C. </a:t>
            </a:r>
            <a:r>
              <a:rPr lang="en" i="1" dirty="0" err="1"/>
              <a:t>dirus</a:t>
            </a:r>
            <a:r>
              <a:rPr lang="en" dirty="0"/>
              <a:t> (extinct dire wolves)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...and several more species...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Scientists all use the same binomial name for the same species, regardless of language. This decreases the confusion of common names.</a:t>
            </a:r>
            <a:endParaRPr dirty="0"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nomenclature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021" y="1063669"/>
            <a:ext cx="2171524" cy="19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Universal scientific names</a:t>
            </a:r>
            <a:endParaRPr dirty="0"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57" y="1203375"/>
            <a:ext cx="4170893" cy="394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5"/>
          <p:cNvGrpSpPr/>
          <p:nvPr/>
        </p:nvGrpSpPr>
        <p:grpSpPr>
          <a:xfrm>
            <a:off x="5833875" y="0"/>
            <a:ext cx="3310123" cy="5143500"/>
            <a:chOff x="6852625" y="-96725"/>
            <a:chExt cx="3310123" cy="5143500"/>
          </a:xfrm>
        </p:grpSpPr>
        <p:pic>
          <p:nvPicPr>
            <p:cNvPr id="145" name="Google Shape;145;p25"/>
            <p:cNvPicPr preferRelativeResize="0"/>
            <p:nvPr/>
          </p:nvPicPr>
          <p:blipFill rotWithShape="1">
            <a:blip r:embed="rId4">
              <a:alphaModFix/>
            </a:blip>
            <a:srcRect l="14297" r="9731"/>
            <a:stretch/>
          </p:blipFill>
          <p:spPr>
            <a:xfrm>
              <a:off x="6852625" y="-96725"/>
              <a:ext cx="3310123" cy="252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5"/>
            <p:cNvPicPr preferRelativeResize="0"/>
            <p:nvPr/>
          </p:nvPicPr>
          <p:blipFill rotWithShape="1">
            <a:blip r:embed="rId5">
              <a:alphaModFix/>
            </a:blip>
            <a:srcRect l="7611" t="10061" r="9928" b="2822"/>
            <a:stretch/>
          </p:blipFill>
          <p:spPr>
            <a:xfrm>
              <a:off x="6852625" y="2424151"/>
              <a:ext cx="3310123" cy="26226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25"/>
          <p:cNvSpPr txBox="1"/>
          <p:nvPr/>
        </p:nvSpPr>
        <p:spPr>
          <a:xfrm>
            <a:off x="2616475" y="1122925"/>
            <a:ext cx="17118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Turdus migratorius</a:t>
            </a:r>
            <a:endParaRPr sz="24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7630500" y="1564000"/>
            <a:ext cx="15135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Didelphis virginiana</a:t>
            </a:r>
            <a:endParaRPr sz="2400" i="1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226075" y="2265925"/>
            <a:ext cx="1422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Erithacus rubecula</a:t>
            </a:r>
            <a:endParaRPr sz="24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7432200" y="4166475"/>
            <a:ext cx="17118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Trichosurus vulpecula</a:t>
            </a:r>
            <a:endParaRPr sz="2400" i="1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11700" y="194872"/>
            <a:ext cx="338672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Biodiversity data</a:t>
            </a:r>
            <a:endParaRPr sz="3200"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322074" y="982050"/>
            <a:ext cx="4249925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Course focus: species occurrence data.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8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</a:t>
            </a:r>
            <a:r>
              <a:rPr lang="e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’s the organism?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</a:t>
            </a:r>
            <a:r>
              <a:rPr lang="e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</a:t>
            </a:r>
            <a:r>
              <a:rPr lang="en" sz="18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</a:t>
            </a:r>
            <a:r>
              <a:rPr lang="e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was it seen?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else do we know about it?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t="22785"/>
          <a:stretch/>
        </p:blipFill>
        <p:spPr>
          <a:xfrm>
            <a:off x="0" y="2967424"/>
            <a:ext cx="5528801" cy="217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275" y="0"/>
            <a:ext cx="3802726" cy="508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science?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tools do we use to do it?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use it to study biodiversity?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71815"/>
            <a:ext cx="4571999" cy="304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“Data science”: getting info from big messy data</a:t>
            </a:r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37836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there are aspects of science to ‘data science’, it’s more often thought of as a set of methods used in all sorts of different fields…</a:t>
            </a:r>
            <a:endParaRPr baseline="30000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Natural sciences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Social sciences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Many non-science-related things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What all of them have in common: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Large amounts of information (data)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Often messy and full of errors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Statistical methods for refining it into system understanding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Programming techniques for dealing with lots of it quickly</a:t>
            </a:r>
            <a:endParaRPr dirty="0"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825" y="1241425"/>
            <a:ext cx="38100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Statistics: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Analysis of quantitative information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Subfield of applied 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Can be done without computers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Good, carefully-collected data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More precise conclusions</a:t>
            </a:r>
            <a:endParaRPr dirty="0"/>
          </a:p>
        </p:txBody>
      </p:sp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11700" y="65314"/>
            <a:ext cx="8520600" cy="95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there was statistics, now there’s data science</a:t>
            </a:r>
            <a:endParaRPr dirty="0"/>
          </a:p>
        </p:txBody>
      </p:sp>
      <p:sp>
        <p:nvSpPr>
          <p:cNvPr id="179" name="Google Shape;179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science: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Analysis of quantitative information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Relatively simple statistical methods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Computers absolutely required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Large volumes of poorly-collected data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Less precise but can be more flexible</a:t>
            </a:r>
            <a:endParaRPr dirty="0"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95900"/>
            <a:ext cx="3999901" cy="19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045" y="2870995"/>
            <a:ext cx="2784026" cy="21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messy data</a:t>
            </a: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3999900" cy="2390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big part of data science is dealing with data that is ‘messy’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Often crowdsourced or even machine-collected data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More data = more potential for error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Regrettably very hard to automate</a:t>
            </a:r>
            <a:endParaRPr dirty="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3146"/>
            <a:ext cx="9143999" cy="196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451" y="91900"/>
            <a:ext cx="3434077" cy="32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large volumes of data</a:t>
            </a: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Extracting patterns that might not be obvious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Avoiding bias &amp; finding only what’s there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“Data mining”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Simple statistical methods applied to very large data sets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Machine learning algorithms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Includes “AI”/”deep learning”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Not covered in this class, we can’t get there in 2 days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“Big data” – typically MUCH larger datasets than we’ll deal with here!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E.g. “all the science papers ever published”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Or “every picture of a plant on Instagram”</a:t>
            </a:r>
            <a:endParaRPr dirty="0"/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r="34670"/>
          <a:stretch/>
        </p:blipFill>
        <p:spPr>
          <a:xfrm>
            <a:off x="4649600" y="1152475"/>
            <a:ext cx="4102999" cy="3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F997E9F3-28A4-4F7F-3986-21E6037B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7DC99C44-D46B-2A74-C450-70A28097F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500" y="199025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Organized</a:t>
            </a:r>
            <a:endParaRPr dirty="0"/>
          </a:p>
        </p:txBody>
      </p:sp>
      <p:sp>
        <p:nvSpPr>
          <p:cNvPr id="74" name="Google Shape;74;p16">
            <a:extLst>
              <a:ext uri="{FF2B5EF4-FFF2-40B4-BE49-F238E27FC236}">
                <a16:creationId xmlns:a16="http://schemas.microsoft.com/office/drawing/2014/main" id="{38B48905-DA2C-C64A-15A0-A8DD674BD7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5500" y="2012443"/>
            <a:ext cx="4045200" cy="3041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Check out your computers – find the folder titled “Data Science for N&amp;C” and open the folder.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Open up the file “</a:t>
            </a:r>
            <a:r>
              <a:rPr lang="en-US" dirty="0" err="1"/>
              <a:t>course_overview.html</a:t>
            </a:r>
            <a:r>
              <a:rPr lang="en-US" dirty="0"/>
              <a:t>” in your browser and follow along.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Make sure to save all your work and files into this </a:t>
            </a:r>
            <a:r>
              <a:rPr lang="en-US"/>
              <a:t>same folder each day. </a:t>
            </a:r>
            <a:endParaRPr dirty="0"/>
          </a:p>
        </p:txBody>
      </p:sp>
      <p:pic>
        <p:nvPicPr>
          <p:cNvPr id="75" name="Google Shape;75;p16">
            <a:extLst>
              <a:ext uri="{FF2B5EF4-FFF2-40B4-BE49-F238E27FC236}">
                <a16:creationId xmlns:a16="http://schemas.microsoft.com/office/drawing/2014/main" id="{D93DFF81-6EDB-8256-7C9E-229736BF2A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5" y="1040825"/>
            <a:ext cx="4199849" cy="314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19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Ecology/environmental science databases</a:t>
            </a: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73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groups of ecologists, evolutionary biologists, environmental scientists, etc.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Many specialized public databases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Allows us to do all kinds of interesting new science…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844" y="1152475"/>
            <a:ext cx="709515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basics for this class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3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 language: 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- (ecologists like R!)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Development environment: RStudio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Packages: 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 err="1"/>
              <a:t>dismo</a:t>
            </a:r>
            <a:r>
              <a:rPr lang="en" dirty="0"/>
              <a:t> (species distribution modeling)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raster (spatial image data processing)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66" y="1152475"/>
            <a:ext cx="579893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range maps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 species range map look like?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make one?</a:t>
            </a: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188" y="532388"/>
            <a:ext cx="4111625" cy="40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195943"/>
            <a:ext cx="8520600" cy="821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Observations (made by anyone)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98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I met this lizard the other day…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(Behavior: very mellow; maybe he was cold or just molted?)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LOCATION: bike path on UC Davis campus by the arboretum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SPECIES: California alligator lizard, </a:t>
            </a:r>
            <a:r>
              <a:rPr lang="en" i="1" dirty="0" err="1"/>
              <a:t>Elgaria</a:t>
            </a:r>
            <a:r>
              <a:rPr lang="en" i="1" dirty="0"/>
              <a:t> </a:t>
            </a:r>
            <a:r>
              <a:rPr lang="en" i="1" dirty="0" err="1"/>
              <a:t>multicarinata</a:t>
            </a:r>
            <a:r>
              <a:rPr lang="en" i="1" dirty="0"/>
              <a:t> </a:t>
            </a:r>
            <a:r>
              <a:rPr lang="en" dirty="0"/>
              <a:t>ssp. </a:t>
            </a:r>
            <a:r>
              <a:rPr lang="en" i="1" dirty="0" err="1"/>
              <a:t>multicarinata</a:t>
            </a:r>
            <a:endParaRPr dirty="0"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b="22504"/>
          <a:stretch/>
        </p:blipFill>
        <p:spPr>
          <a:xfrm>
            <a:off x="2292300" y="1152475"/>
            <a:ext cx="3857626" cy="39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4">
            <a:alphaModFix/>
          </a:blip>
          <a:srcRect l="11323"/>
          <a:stretch/>
        </p:blipFill>
        <p:spPr>
          <a:xfrm>
            <a:off x="6149925" y="1152475"/>
            <a:ext cx="2994075" cy="366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occurrences</a:t>
            </a:r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Collect a list of places (GPS coordinates) where a particular species has been seen.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Sightings of live specimen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Traces (nests, dung, </a:t>
            </a:r>
            <a:r>
              <a:rPr lang="en" dirty="0" err="1"/>
              <a:t>etc</a:t>
            </a:r>
            <a:r>
              <a:rPr lang="en" dirty="0"/>
              <a:t>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Collections (live or dead)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Fossils are a special case for tomorrow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Plot each of them as a point on a map, and you have some idea where they live. (In this case that’s basically Oregon and California.)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This is the map auto-generated from GBIF, which you have already seen.</a:t>
            </a:r>
            <a:endParaRPr dirty="0"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444" y="0"/>
            <a:ext cx="368456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l="14681" t="14454" r="4912" b="14969"/>
          <a:stretch/>
        </p:blipFill>
        <p:spPr>
          <a:xfrm>
            <a:off x="6923200" y="0"/>
            <a:ext cx="2220800" cy="14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7586698" y="1461975"/>
            <a:ext cx="1603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Elgaria multicarinata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ssp. </a:t>
            </a:r>
            <a:r>
              <a:rPr lang="en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multicarinata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(California alligator lizard)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dots</a:t>
            </a:r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8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the species observation dots makes a pretty interesting map by itself!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(right: North American species map, from USGS)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what can we say about the areas </a:t>
            </a:r>
            <a:r>
              <a:rPr lang="en" i="1"/>
              <a:t>between</a:t>
            </a:r>
            <a:r>
              <a:rPr lang="en"/>
              <a:t> the dots?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921" y="-31698"/>
            <a:ext cx="5743079" cy="51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about…drawing a line around all the dots?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“Concave hull”: line that encircles all the localities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“Convex hull”: same thing but it’s not allowed to be concave anywhere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Always an underestimate either way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 the most accurate way to estimate species range, but definitely the easiest!</a:t>
            </a:r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620" y="1152475"/>
            <a:ext cx="409968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species niches</a:t>
            </a:r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environmental factors affect species ranges?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answer those questions using spatial data?</a:t>
            </a:r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environmental preferences</a:t>
            </a:r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body" idx="1"/>
          </p:nvPr>
        </p:nvSpPr>
        <p:spPr>
          <a:xfrm>
            <a:off x="456845" y="1203386"/>
            <a:ext cx="82287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Applies to any variable (sunlight, water, pathogen load...)</a:t>
            </a:r>
            <a:endParaRPr/>
          </a:p>
        </p:txBody>
      </p:sp>
      <p:pic>
        <p:nvPicPr>
          <p:cNvPr id="268" name="Google Shape;268;p40" descr="61975-f02-02"/>
          <p:cNvPicPr preferRelativeResize="0"/>
          <p:nvPr/>
        </p:nvPicPr>
        <p:blipFill rotWithShape="1">
          <a:blip r:embed="rId3">
            <a:alphaModFix/>
          </a:blip>
          <a:srcRect b="6314"/>
          <a:stretch/>
        </p:blipFill>
        <p:spPr>
          <a:xfrm>
            <a:off x="0" y="1680765"/>
            <a:ext cx="9144000" cy="346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Niche: what exactly does the animal do?</a:t>
            </a:r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body" idx="1"/>
          </p:nvPr>
        </p:nvSpPr>
        <p:spPr>
          <a:xfrm>
            <a:off x="456846" y="1203375"/>
            <a:ext cx="20688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“Place” in the ecosystem: i.e. specific environment preference.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Food source, habitat, behavior, etc.</a:t>
            </a:r>
            <a:endParaRPr/>
          </a:p>
        </p:txBody>
      </p:sp>
      <p:pic>
        <p:nvPicPr>
          <p:cNvPr id="275" name="Google Shape;275;p41" descr="niche"/>
          <p:cNvPicPr preferRelativeResize="0"/>
          <p:nvPr/>
        </p:nvPicPr>
        <p:blipFill rotWithShape="1">
          <a:blip r:embed="rId3">
            <a:alphaModFix/>
          </a:blip>
          <a:srcRect l="12767" t="39245" r="13599" b="2749"/>
          <a:stretch/>
        </p:blipFill>
        <p:spPr>
          <a:xfrm>
            <a:off x="2525598" y="998605"/>
            <a:ext cx="6618402" cy="394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Day 1: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biodiversity and data science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2" descr="niche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 t="12937"/>
          <a:stretch/>
        </p:blipFill>
        <p:spPr>
          <a:xfrm>
            <a:off x="545050" y="0"/>
            <a:ext cx="8052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species has a </a:t>
            </a:r>
            <a:r>
              <a:rPr lang="en" b="1"/>
              <a:t>niche</a:t>
            </a:r>
            <a:r>
              <a:rPr lang="en"/>
              <a:t> in its ecosystem.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Abiotic conditions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Temperature, water, soil type, etc.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Interactions with other organisms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Prey, predators, symbionts, etc.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Role or function in its ecosystem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How it affects other organisms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How it affects the abiotic environment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all the right conditions are present, that species could live there. This set of conditions is called its </a:t>
            </a:r>
            <a:r>
              <a:rPr lang="en" b="1"/>
              <a:t>fundamental niche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</a:t>
            </a:r>
            <a:r>
              <a:rPr lang="en" b="1"/>
              <a:t>realized niche</a:t>
            </a:r>
            <a:r>
              <a:rPr lang="en"/>
              <a:t> is where it actually </a:t>
            </a:r>
            <a:r>
              <a:rPr lang="en" i="1"/>
              <a:t>does</a:t>
            </a:r>
            <a:r>
              <a:rPr lang="en"/>
              <a:t> live.</a:t>
            </a:r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know where they </a:t>
            </a:r>
            <a:r>
              <a:rPr lang="en" i="1"/>
              <a:t>might</a:t>
            </a:r>
            <a:r>
              <a:rPr lang="en"/>
              <a:t> live?</a:t>
            </a:r>
            <a:endParaRPr/>
          </a:p>
        </p:txBody>
      </p:sp>
      <p:pic>
        <p:nvPicPr>
          <p:cNvPr id="287" name="Google Shape;287;p43" descr="Fundamental vs realized nich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548" r="9389"/>
          <a:stretch/>
        </p:blipFill>
        <p:spPr>
          <a:xfrm>
            <a:off x="5259300" y="1203375"/>
            <a:ext cx="3884700" cy="39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Expansion of realized niche</a:t>
            </a:r>
            <a:endParaRPr/>
          </a:p>
        </p:txBody>
      </p:sp>
      <p:sp>
        <p:nvSpPr>
          <p:cNvPr id="293" name="Google Shape;293;p44"/>
          <p:cNvSpPr txBox="1">
            <a:spLocks noGrp="1"/>
          </p:cNvSpPr>
          <p:nvPr>
            <p:ph type="body" idx="1"/>
          </p:nvPr>
        </p:nvSpPr>
        <p:spPr>
          <a:xfrm>
            <a:off x="311700" y="1518700"/>
            <a:ext cx="2643000" cy="3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Realized niche can expand when things change.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Coyotes’ main competition was red wolves, which are mostly extinct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94" name="Google Shape;294;p44" descr="cyotor 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42" y="0"/>
            <a:ext cx="61894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47433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species niche using environmental data</a:t>
            </a:r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body" idx="1"/>
          </p:nvPr>
        </p:nvSpPr>
        <p:spPr>
          <a:xfrm>
            <a:off x="311700" y="1518050"/>
            <a:ext cx="3999900" cy="30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distribution data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+ 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Environmental data: rainfall, temperature, etc.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 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Suitable habitat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Today we’ll just map the environmental data.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Tomorrow we’ll model habitat suitability.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968" y="0"/>
            <a:ext cx="41288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climate change and range shifts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5: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change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8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775" y="285300"/>
            <a:ext cx="5719500" cy="428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6:</a:t>
            </a:r>
            <a:br>
              <a:rPr lang="en"/>
            </a:br>
            <a:r>
              <a:rPr lang="en"/>
              <a:t>Past and present species ranges</a:t>
            </a:r>
            <a:endParaRPr/>
          </a:p>
        </p:txBody>
      </p:sp>
      <p:sp>
        <p:nvSpPr>
          <p:cNvPr id="326" name="Google Shape;326;p4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7: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models and predictions</a:t>
            </a:r>
            <a:endParaRPr/>
          </a:p>
        </p:txBody>
      </p:sp>
      <p:sp>
        <p:nvSpPr>
          <p:cNvPr id="333" name="Google Shape;333;p50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400" y="724200"/>
            <a:ext cx="4045201" cy="40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Biodiversity and conservation 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biodiversity?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it matter?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talk about it?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study it?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5" y="1040825"/>
            <a:ext cx="4199849" cy="31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850" y="208375"/>
            <a:ext cx="4753549" cy="46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Biodiversity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38565" y="1408500"/>
            <a:ext cx="2263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the variety of living things on Earth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- or -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All the living things in a    single ecosystem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dirty="0"/>
            </a:b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59770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matters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6197435" y="1391375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Ecosystems are made up of living things &amp; their interactions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Ecosystem functions are part of Earth’s “life support system”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Humans are just as dependent on this as any other living thing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Higher biodiversity makes ecosystems more stable when conditions change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study it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l="16205"/>
          <a:stretch/>
        </p:blipFill>
        <p:spPr>
          <a:xfrm>
            <a:off x="3343975" y="662175"/>
            <a:ext cx="5620874" cy="42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kinds of data</a:t>
            </a:r>
            <a:endParaRPr dirty="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Observations of where organisms live 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Both present and past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Experiments on live organisms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How much do they eat/breathe/poop/</a:t>
            </a:r>
            <a:r>
              <a:rPr lang="en" dirty="0" err="1"/>
              <a:t>etc</a:t>
            </a:r>
            <a:r>
              <a:rPr lang="en" dirty="0"/>
              <a:t>?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How do they respond to changes in conditions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Different mathematical models are developed based on those data</a:t>
            </a:r>
            <a:endParaRPr dirty="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Physiological needs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Population numbers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Climate-based niche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Threats to biodiversity</a:t>
            </a:r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Extinction rates are high right now due to high rates of global change.</a:t>
            </a:r>
            <a:endParaRPr dirty="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Loss of habitat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Direct destruction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Global warming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Changes in species interactions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Invasive species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Overhunting/overfishing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It is especially important to monitor which areas are being affected by what problems</a:t>
            </a:r>
            <a:endParaRPr dirty="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44834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Biodiversity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456847" y="1203375"/>
            <a:ext cx="36354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Astounding diversity of life on earth at all levels:</a:t>
            </a:r>
            <a:endParaRPr dirty="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Genetic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Individual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Ecosystem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What do we need if we want to talk about biodiversity?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u="sng" dirty="0"/>
              <a:t>Organized language</a:t>
            </a:r>
            <a:r>
              <a:rPr lang="en" dirty="0"/>
              <a:t>!</a:t>
            </a:r>
            <a:endParaRPr dirty="0"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l="17823" r="18111"/>
          <a:stretch/>
        </p:blipFill>
        <p:spPr>
          <a:xfrm>
            <a:off x="4253825" y="0"/>
            <a:ext cx="4890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name problems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57" y="1203375"/>
            <a:ext cx="4170893" cy="394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5833875" y="0"/>
            <a:ext cx="3310123" cy="5143500"/>
            <a:chOff x="6852625" y="-96725"/>
            <a:chExt cx="3310123" cy="5143500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l="14297" r="9731"/>
            <a:stretch/>
          </p:blipFill>
          <p:spPr>
            <a:xfrm>
              <a:off x="6852625" y="-96725"/>
              <a:ext cx="3310123" cy="252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1"/>
            <p:cNvPicPr preferRelativeResize="0"/>
            <p:nvPr/>
          </p:nvPicPr>
          <p:blipFill rotWithShape="1">
            <a:blip r:embed="rId5">
              <a:alphaModFix/>
            </a:blip>
            <a:srcRect l="7611" t="10061" r="9928" b="2822"/>
            <a:stretch/>
          </p:blipFill>
          <p:spPr>
            <a:xfrm>
              <a:off x="6852625" y="2424151"/>
              <a:ext cx="3310123" cy="26226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21"/>
          <p:cNvSpPr txBox="1"/>
          <p:nvPr/>
        </p:nvSpPr>
        <p:spPr>
          <a:xfrm>
            <a:off x="3211500" y="1808725"/>
            <a:ext cx="1193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“robin”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726100" y="2189725"/>
            <a:ext cx="15135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“possum”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1398</Words>
  <Application>Microsoft Macintosh PowerPoint</Application>
  <PresentationFormat>On-screen Show (16:9)</PresentationFormat>
  <Paragraphs>206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Lato</vt:lpstr>
      <vt:lpstr>Lato Light</vt:lpstr>
      <vt:lpstr>Playfair Display</vt:lpstr>
      <vt:lpstr>Coral</vt:lpstr>
      <vt:lpstr>Data Science for Nature and Conservation</vt:lpstr>
      <vt:lpstr>Getting Organized</vt:lpstr>
      <vt:lpstr>Day 1:  Introduction to biodiversity and data science</vt:lpstr>
      <vt:lpstr>Part 1: Biodiversity and conservation </vt:lpstr>
      <vt:lpstr>Biodiversity</vt:lpstr>
      <vt:lpstr>How we study it</vt:lpstr>
      <vt:lpstr>Threats to biodiversity</vt:lpstr>
      <vt:lpstr>Biodiversity</vt:lpstr>
      <vt:lpstr>Common name problems</vt:lpstr>
      <vt:lpstr>Scientific (Linnaean) taxonomy</vt:lpstr>
      <vt:lpstr>Binomials</vt:lpstr>
      <vt:lpstr>Binomial nomenclature</vt:lpstr>
      <vt:lpstr>Universal scientific names</vt:lpstr>
      <vt:lpstr>Biodiversity data</vt:lpstr>
      <vt:lpstr>Part 2: Data science</vt:lpstr>
      <vt:lpstr>“Data science”: getting info from big messy data</vt:lpstr>
      <vt:lpstr>First there was statistics, now there’s data science</vt:lpstr>
      <vt:lpstr>Cleaning messy data</vt:lpstr>
      <vt:lpstr>Analyzing large volumes of data</vt:lpstr>
      <vt:lpstr>Ecology/environmental science databases</vt:lpstr>
      <vt:lpstr>Programming basics for this class</vt:lpstr>
      <vt:lpstr>Part 3: Species range maps</vt:lpstr>
      <vt:lpstr>Observations (made by anyone)</vt:lpstr>
      <vt:lpstr>Species occurrences</vt:lpstr>
      <vt:lpstr>Lots of dots</vt:lpstr>
      <vt:lpstr>How about…drawing a line around all the dots?</vt:lpstr>
      <vt:lpstr>Part 4: Visualizing species niches</vt:lpstr>
      <vt:lpstr>Species environmental preferences</vt:lpstr>
      <vt:lpstr>Niche: what exactly does the animal do?</vt:lpstr>
      <vt:lpstr>PowerPoint Presentation</vt:lpstr>
      <vt:lpstr>How do we know where they might live?</vt:lpstr>
      <vt:lpstr>Expansion of realized niche</vt:lpstr>
      <vt:lpstr>Mapping species niche using environmental data</vt:lpstr>
      <vt:lpstr>Day 2:  Modeling climate change and range shifts</vt:lpstr>
      <vt:lpstr>Part 5: Environmental change</vt:lpstr>
      <vt:lpstr>PowerPoint Presentation</vt:lpstr>
      <vt:lpstr>Part 6: Past and present species ranges</vt:lpstr>
      <vt:lpstr>Part 7: Making models and predictions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Jessica Blois</cp:lastModifiedBy>
  <cp:revision>3</cp:revision>
  <dcterms:modified xsi:type="dcterms:W3CDTF">2025-06-30T17:21:27Z</dcterms:modified>
</cp:coreProperties>
</file>